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60" r:id="rId3"/>
    <p:sldId id="262" r:id="rId4"/>
    <p:sldId id="788" r:id="rId5"/>
    <p:sldId id="812" r:id="rId6"/>
    <p:sldId id="822" r:id="rId7"/>
    <p:sldId id="823" r:id="rId8"/>
    <p:sldId id="818" r:id="rId9"/>
    <p:sldId id="824" r:id="rId10"/>
    <p:sldId id="820" r:id="rId11"/>
    <p:sldId id="828" r:id="rId12"/>
    <p:sldId id="825" r:id="rId13"/>
    <p:sldId id="819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15" autoAdjust="0"/>
    <p:restoredTop sz="89671" autoAdjust="0"/>
  </p:normalViewPr>
  <p:slideViewPr>
    <p:cSldViewPr snapToGrid="0">
      <p:cViewPr varScale="1">
        <p:scale>
          <a:sx n="122" d="100"/>
          <a:sy n="122" d="100"/>
        </p:scale>
        <p:origin x="2064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0789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615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275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75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7363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8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10529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작동 방안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73246" y="817214"/>
            <a:ext cx="5409594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위치</a:t>
            </a:r>
            <a:r>
              <a:rPr lang="en-US" altLang="ko-KR" sz="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&gt;&gt;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Computer/vast/</a:t>
            </a:r>
            <a:r>
              <a:rPr lang="en-US" altLang="ko-KR" sz="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slide_recommendation</a:t>
            </a:r>
            <a:endParaRPr lang="en-US" altLang="ko-KR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그림 19"/>
          <p:cNvPicPr/>
          <p:nvPr/>
        </p:nvPicPr>
        <p:blipFill rotWithShape="1">
          <a:blip r:embed="rId3"/>
          <a:srcRect r="50284"/>
          <a:stretch/>
        </p:blipFill>
        <p:spPr>
          <a:xfrm>
            <a:off x="836056" y="1510797"/>
            <a:ext cx="1697079" cy="6382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직사각형 27"/>
          <p:cNvSpPr/>
          <p:nvPr/>
        </p:nvSpPr>
        <p:spPr>
          <a:xfrm>
            <a:off x="705069" y="4608337"/>
            <a:ext cx="737286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S</a:t>
            </a:r>
            <a:r>
              <a:rPr lang="ko-KR" altLang="en-US" sz="1400" dirty="0" err="1" smtClean="0"/>
              <a:t>tart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point</a:t>
            </a:r>
            <a:endParaRPr lang="ko-KR" altLang="en-US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 smtClean="0"/>
              <a:t>patch</a:t>
            </a:r>
            <a:r>
              <a:rPr lang="ko-KR" altLang="en-US" sz="1400" dirty="0" smtClean="0"/>
              <a:t> 추천 모듈 =&gt; WSI 와 연결되어 있음 WSI </a:t>
            </a:r>
            <a:r>
              <a:rPr lang="ko-KR" altLang="en-US" sz="1400" dirty="0" err="1" smtClean="0"/>
              <a:t>동작시</a:t>
            </a:r>
            <a:r>
              <a:rPr lang="ko-KR" altLang="en-US" sz="1400" dirty="0" smtClean="0"/>
              <a:t> 동시 동작을 기본으로 구상 중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별개로 운영 가능 (현재는 분리되어 있음)</a:t>
            </a:r>
            <a:endParaRPr lang="ko-KR" altLang="en-US" sz="1400" dirty="0"/>
          </a:p>
        </p:txBody>
      </p:sp>
      <p:sp>
        <p:nvSpPr>
          <p:cNvPr id="30" name="직사각형 29"/>
          <p:cNvSpPr/>
          <p:nvPr/>
        </p:nvSpPr>
        <p:spPr>
          <a:xfrm>
            <a:off x="705069" y="3113831"/>
            <a:ext cx="5652570" cy="657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위치 </a:t>
            </a:r>
            <a:r>
              <a:rPr lang="en-US" altLang="ko-KR" sz="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ko-KR" sz="10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server#226 </a:t>
            </a:r>
            <a:r>
              <a:rPr lang="en-US" altLang="ko-KR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&gt;&gt; vast/</a:t>
            </a:r>
            <a:r>
              <a:rPr lang="en-US" altLang="ko-KR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0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patch_recommendation</a:t>
            </a:r>
            <a:endParaRPr lang="en-US" altLang="ko-KR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그림 30"/>
          <p:cNvPicPr/>
          <p:nvPr/>
        </p:nvPicPr>
        <p:blipFill rotWithShape="1">
          <a:blip r:embed="rId4"/>
          <a:srcRect r="49032"/>
          <a:stretch/>
        </p:blipFill>
        <p:spPr>
          <a:xfrm>
            <a:off x="1172361" y="3886789"/>
            <a:ext cx="1697079" cy="663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41264" y="799902"/>
            <a:ext cx="7790329" cy="2251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47269" y="2255664"/>
            <a:ext cx="582414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S</a:t>
            </a:r>
            <a:r>
              <a:rPr lang="ko-KR" altLang="en-US" sz="1400" dirty="0" err="1" smtClean="0"/>
              <a:t>tart</a:t>
            </a:r>
            <a:r>
              <a:rPr lang="ko-KR" altLang="en-US" sz="1400" dirty="0" smtClean="0"/>
              <a:t> </a:t>
            </a:r>
            <a:r>
              <a:rPr lang="ko-KR" altLang="en-US" sz="1400" dirty="0" err="1"/>
              <a:t>point</a:t>
            </a:r>
            <a:endParaRPr lang="ko-KR" altLang="en-US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WSI =&gt; 날짜를 기준으로 스타트 명령을 내려 </a:t>
            </a:r>
            <a:r>
              <a:rPr lang="ko-KR" altLang="en-US" sz="1400" dirty="0" smtClean="0"/>
              <a:t>줘야함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협의 필요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>
          <a:xfrm>
            <a:off x="341264" y="3147318"/>
            <a:ext cx="7758347" cy="25853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60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ko-KR" alt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논의 필요 </a:t>
            </a:r>
            <a:r>
              <a:rPr lang="ko-KR" altLang="en-US" sz="2000" b="1" kern="0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사항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–</a:t>
            </a:r>
            <a:r>
              <a:rPr lang="ko-KR" altLang="en-US" sz="2000" noProof="0" dirty="0" smtClean="0">
                <a:sym typeface="Calibri"/>
              </a:rPr>
              <a:t>추천 모듈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04211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시스템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72641" y="1029743"/>
            <a:ext cx="8013841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논의 필요 사항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다음의 경우에 대해서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 </a:t>
            </a:r>
            <a:r>
              <a:rPr lang="en-US" altLang="ko-KR" sz="1400" b="1" u="sng" dirty="0" smtClean="0">
                <a:latin typeface="Calibri" panose="020F0502020204030204" pitchFamily="34" charset="0"/>
                <a:cs typeface="Cordia New"/>
              </a:rPr>
              <a:t>notice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할 장치가 필요함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&lt;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O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racle selection&gt;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= 3 (disappeared) : system recommended but ORACLE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disagreed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‘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list’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에서 삭제됨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=&gt;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다른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Oracle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 의해 중복 작업이 이루어지는 등의 이슈 가능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중복 </a:t>
            </a:r>
            <a:r>
              <a:rPr lang="ko-KR" altLang="en-US" sz="1400" dirty="0" err="1" smtClean="0">
                <a:latin typeface="Calibri" panose="020F0502020204030204" pitchFamily="34" charset="0"/>
                <a:cs typeface="Cordia New"/>
              </a:rPr>
              <a:t>선택시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 팝업 메시지 등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작업 완료 여부를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확인 할 수 있는 </a:t>
            </a:r>
            <a:r>
              <a:rPr lang="ko-KR" altLang="en-US" sz="1400" b="1" u="sng" dirty="0" smtClean="0">
                <a:latin typeface="Calibri" panose="020F0502020204030204" pitchFamily="34" charset="0"/>
                <a:cs typeface="Cordia New"/>
              </a:rPr>
              <a:t>장치 필요</a:t>
            </a:r>
            <a:endParaRPr lang="en-US" altLang="ko-KR" sz="1400" b="1" u="sng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추천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추천 결과를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DP viewer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에서 확인했을 때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결과를 무시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실수로 놓치는 경우에 대한 처리 방법 논의 필요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현재 패치의 선택 </a:t>
            </a:r>
            <a:r>
              <a:rPr lang="en-US" altLang="ko-KR" sz="1400" dirty="0"/>
              <a:t>(</a:t>
            </a:r>
            <a:r>
              <a:rPr lang="ko-KR" altLang="en-US" sz="1400" dirty="0"/>
              <a:t>전문의</a:t>
            </a:r>
            <a:r>
              <a:rPr lang="en-US" altLang="ko-KR" sz="1400" dirty="0"/>
              <a:t>/</a:t>
            </a:r>
            <a:r>
              <a:rPr lang="ko-KR" altLang="en-US" sz="1400" dirty="0"/>
              <a:t>추천</a:t>
            </a:r>
            <a:r>
              <a:rPr lang="en-US" altLang="ko-KR" sz="1400" dirty="0"/>
              <a:t>) </a:t>
            </a:r>
            <a:r>
              <a:rPr lang="ko-KR" altLang="en-US" sz="1400" dirty="0"/>
              <a:t>방법에 따른 </a:t>
            </a:r>
            <a:r>
              <a:rPr lang="en-US" altLang="ko-KR" sz="1400" dirty="0"/>
              <a:t>tracking</a:t>
            </a:r>
            <a:r>
              <a:rPr lang="ko-KR" altLang="en-US" sz="1400" dirty="0"/>
              <a:t>이 필요함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/>
              <a:t>레이블링</a:t>
            </a:r>
            <a:r>
              <a:rPr lang="ko-KR" altLang="en-US" sz="1400" dirty="0"/>
              <a:t> 보조 시스템 </a:t>
            </a:r>
            <a:r>
              <a:rPr lang="ko-KR" altLang="en-US" sz="1400" dirty="0" err="1"/>
              <a:t>계획중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u="sng" dirty="0" err="1"/>
              <a:t>재학습</a:t>
            </a:r>
            <a:r>
              <a:rPr lang="ko-KR" altLang="en-US" sz="1400" b="1" u="sng" dirty="0"/>
              <a:t> </a:t>
            </a:r>
            <a:r>
              <a:rPr lang="en-US" altLang="ko-KR" sz="1400" b="1" u="sng" dirty="0"/>
              <a:t>DP viewer </a:t>
            </a:r>
            <a:r>
              <a:rPr lang="ko-KR" altLang="en-US" sz="1400" dirty="0"/>
              <a:t>작동 방법 조금 더 구체적으로 작성 필요함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771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945055"/>
              </p:ext>
            </p:extLst>
          </p:nvPr>
        </p:nvGraphicFramePr>
        <p:xfrm>
          <a:off x="232814" y="487201"/>
          <a:ext cx="8084090" cy="3204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차 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12/6 </a:t>
                      </a:r>
                      <a:r>
                        <a:rPr lang="ko-KR" altLang="en-US" sz="1100" dirty="0" err="1" smtClean="0">
                          <a:solidFill>
                            <a:srgbClr val="FF0000"/>
                          </a:solidFill>
                          <a:latin typeface="NotoSansKR"/>
                        </a:rPr>
                        <a:t>완료예정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2838855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DB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409255"/>
              </p:ext>
            </p:extLst>
          </p:nvPr>
        </p:nvGraphicFramePr>
        <p:xfrm>
          <a:off x="362380" y="1027576"/>
          <a:ext cx="8602325" cy="47057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4848">
                  <a:extLst>
                    <a:ext uri="{9D8B030D-6E8A-4147-A177-3AD203B41FA5}">
                      <a16:colId xmlns:a16="http://schemas.microsoft.com/office/drawing/2014/main" val="2263016375"/>
                    </a:ext>
                  </a:extLst>
                </a:gridCol>
                <a:gridCol w="1117495">
                  <a:extLst>
                    <a:ext uri="{9D8B030D-6E8A-4147-A177-3AD203B41FA5}">
                      <a16:colId xmlns:a16="http://schemas.microsoft.com/office/drawing/2014/main" val="4179172439"/>
                    </a:ext>
                  </a:extLst>
                </a:gridCol>
                <a:gridCol w="825871">
                  <a:extLst>
                    <a:ext uri="{9D8B030D-6E8A-4147-A177-3AD203B41FA5}">
                      <a16:colId xmlns:a16="http://schemas.microsoft.com/office/drawing/2014/main" val="2836730285"/>
                    </a:ext>
                  </a:extLst>
                </a:gridCol>
                <a:gridCol w="1558677">
                  <a:extLst>
                    <a:ext uri="{9D8B030D-6E8A-4147-A177-3AD203B41FA5}">
                      <a16:colId xmlns:a16="http://schemas.microsoft.com/office/drawing/2014/main" val="332155419"/>
                    </a:ext>
                  </a:extLst>
                </a:gridCol>
                <a:gridCol w="1367117">
                  <a:extLst>
                    <a:ext uri="{9D8B030D-6E8A-4147-A177-3AD203B41FA5}">
                      <a16:colId xmlns:a16="http://schemas.microsoft.com/office/drawing/2014/main" val="1056777246"/>
                    </a:ext>
                  </a:extLst>
                </a:gridCol>
                <a:gridCol w="3348317">
                  <a:extLst>
                    <a:ext uri="{9D8B030D-6E8A-4147-A177-3AD203B41FA5}">
                      <a16:colId xmlns:a16="http://schemas.microsoft.com/office/drawing/2014/main" val="553236503"/>
                    </a:ext>
                  </a:extLst>
                </a:gridCol>
              </a:tblGrid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Attribute 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Description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source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74697026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Bigint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Index of the table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2735751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 of the model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MM.model_key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43226956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Name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TR.barcode == SQ.slide_name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1857156351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Anotomy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Anatomy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TR.slide_type == SQ.anatomy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Colon or stomach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077798857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Location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27333230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Slide_copy_path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-Path to copy the slide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-Location of the copied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Be written after copying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*same as </a:t>
                      </a:r>
                      <a:r>
                        <a:rPr lang="en-US" sz="900" dirty="0" err="1" smtClean="0">
                          <a:solidFill>
                            <a:srgbClr val="FF0000"/>
                          </a:solidFill>
                          <a:effectLst/>
                        </a:rPr>
                        <a:t>slide_path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 for testing</a:t>
                      </a:r>
                      <a:endParaRPr lang="ko-KR" sz="9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20071921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Scan_date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Timestamp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 date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SQ.date_time_added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19644239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Prediction of the slide 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TR.result_type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898165328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WSI_score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Double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Confidence score of the slide 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SQ.label_p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Range of [0, 1]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38302899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Slide_groundtruth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Ground truth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SQ.slide_level_label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889937410"/>
                  </a:ext>
                </a:extLst>
              </a:tr>
              <a:tr h="86783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Oracle_selection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Int(1)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Variable to</a:t>
                      </a: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 flag </a:t>
                      </a:r>
                      <a:r>
                        <a:rPr lang="en-US" sz="900" dirty="0">
                          <a:effectLst/>
                        </a:rPr>
                        <a:t>if the slide was selected to be retrained</a:t>
                      </a: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 with the default value (0)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sngStrike" dirty="0" smtClean="0">
                          <a:solidFill>
                            <a:srgbClr val="FF0000"/>
                          </a:solidFill>
                          <a:effectLst/>
                        </a:rPr>
                        <a:t>0: default</a:t>
                      </a:r>
                      <a:endParaRPr lang="ko-KR" sz="900" strike="sng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noStrike" dirty="0" smtClean="0">
                          <a:solidFill>
                            <a:srgbClr val="FF0000"/>
                          </a:solidFill>
                          <a:effectLst/>
                        </a:rPr>
                        <a:t>1: system recommended</a:t>
                      </a:r>
                      <a:endParaRPr lang="ko-KR" sz="900" strike="no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2: system recommended and ORACLE 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3: system recommended but ORACLE disagreed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5: system did not recommend and Oracle did</a:t>
                      </a:r>
                      <a:r>
                        <a:rPr lang="en-US" altLang="ko-KR" sz="900" baseline="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 not </a:t>
                      </a:r>
                      <a:r>
                        <a:rPr lang="en-US" altLang="ko-KR" sz="900" baseline="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select (patch-only)</a:t>
                      </a: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516355365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372641" y="5847904"/>
            <a:ext cx="7855110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Values 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model_management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(MM)&gt;,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tb_test_result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(TR)&gt; and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slides_queue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(SQ)&gt;</a:t>
            </a:r>
            <a:endParaRPr lang="ko-KR" altLang="ko-KR" sz="11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88436" y="6096799"/>
            <a:ext cx="7855110" cy="573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*Flag col </a:t>
            </a:r>
            <a:r>
              <a:rPr lang="ko-KR" altLang="en-US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삭제</a:t>
            </a:r>
            <a:endParaRPr lang="en-US" altLang="ko-KR" sz="11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를 기준으로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0,1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코드 삭제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추가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(patch table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과의 일관성을 위해서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부터 시작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ko-KR" altLang="ko-KR" sz="11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6206" y="620603"/>
            <a:ext cx="2620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/>
              <a:t>recommend_slide</a:t>
            </a:r>
            <a:r>
              <a:rPr lang="en-US" altLang="ko-KR" b="1" dirty="0"/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01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246206" y="1173138"/>
          <a:ext cx="8414955" cy="45089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2685">
                  <a:extLst>
                    <a:ext uri="{9D8B030D-6E8A-4147-A177-3AD203B41FA5}">
                      <a16:colId xmlns:a16="http://schemas.microsoft.com/office/drawing/2014/main" val="3131635765"/>
                    </a:ext>
                  </a:extLst>
                </a:gridCol>
                <a:gridCol w="1125892">
                  <a:extLst>
                    <a:ext uri="{9D8B030D-6E8A-4147-A177-3AD203B41FA5}">
                      <a16:colId xmlns:a16="http://schemas.microsoft.com/office/drawing/2014/main" val="3579546737"/>
                    </a:ext>
                  </a:extLst>
                </a:gridCol>
                <a:gridCol w="807882">
                  <a:extLst>
                    <a:ext uri="{9D8B030D-6E8A-4147-A177-3AD203B41FA5}">
                      <a16:colId xmlns:a16="http://schemas.microsoft.com/office/drawing/2014/main" val="2687576909"/>
                    </a:ext>
                  </a:extLst>
                </a:gridCol>
                <a:gridCol w="1739110">
                  <a:extLst>
                    <a:ext uri="{9D8B030D-6E8A-4147-A177-3AD203B41FA5}">
                      <a16:colId xmlns:a16="http://schemas.microsoft.com/office/drawing/2014/main" val="2492802478"/>
                    </a:ext>
                  </a:extLst>
                </a:gridCol>
                <a:gridCol w="1851349">
                  <a:extLst>
                    <a:ext uri="{9D8B030D-6E8A-4147-A177-3AD203B41FA5}">
                      <a16:colId xmlns:a16="http://schemas.microsoft.com/office/drawing/2014/main" val="1867292143"/>
                    </a:ext>
                  </a:extLst>
                </a:gridCol>
                <a:gridCol w="2568037">
                  <a:extLst>
                    <a:ext uri="{9D8B030D-6E8A-4147-A177-3AD203B41FA5}">
                      <a16:colId xmlns:a16="http://schemas.microsoft.com/office/drawing/2014/main" val="4214605406"/>
                    </a:ext>
                  </a:extLst>
                </a:gridCol>
              </a:tblGrid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Key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Attribute 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Type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Description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source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Note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3544828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Bigint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Index of the table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Automatically generated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18388315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RS.slide_name == AP.slide_name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022963957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Anatomy of the slide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RS.anatomy == AP.anatomy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Colon or stomach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50763697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1514957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Prediction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AP.patch_label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834499193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Patch_score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Double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Confidence score of the patch 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AP.label_p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Range of [0, 1]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582304725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06115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344236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364561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4599133"/>
                  </a:ext>
                </a:extLst>
              </a:tr>
              <a:tr h="56756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Patch_gen_path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-Path to generate the patch</a:t>
                      </a:r>
                      <a:br>
                        <a:rPr lang="en-US" sz="800">
                          <a:effectLst/>
                        </a:rPr>
                      </a:br>
                      <a:r>
                        <a:rPr lang="en-US" sz="800">
                          <a:effectLst/>
                        </a:rPr>
                        <a:t>-Location of the generated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after copying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6226603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Patch_groundtruth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Ground truth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if ORACLE selected it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 or NULL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96092382"/>
                  </a:ext>
                </a:extLst>
              </a:tr>
              <a:tr h="75675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Oracle_selection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Int(1)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Variable to flag if the patch was selected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0: default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1: system recommended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2: system recommended and ORACLE agreed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3: system </a:t>
                      </a:r>
                      <a:r>
                        <a:rPr lang="en-US" sz="800" dirty="0" smtClean="0">
                          <a:effectLst/>
                        </a:rPr>
                        <a:t>recommended </a:t>
                      </a:r>
                      <a:r>
                        <a:rPr lang="en-US" sz="800" dirty="0">
                          <a:effectLst/>
                        </a:rPr>
                        <a:t>but ORACLE </a:t>
                      </a:r>
                      <a:r>
                        <a:rPr lang="en-US" sz="800" dirty="0" smtClean="0">
                          <a:effectLst/>
                        </a:rPr>
                        <a:t>ignored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  <a:endParaRPr lang="ko-KR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18971397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39781" y="5811625"/>
            <a:ext cx="65777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smtClean="0">
                <a:latin typeface="Calibri" panose="020F0502020204030204" pitchFamily="34" charset="0"/>
              </a:rPr>
              <a:t>*</a:t>
            </a:r>
            <a:r>
              <a:rPr lang="en-US" altLang="ko-KR" sz="1100" dirty="0" smtClean="0">
                <a:latin typeface="Calibri" panose="020F0502020204030204" pitchFamily="34" charset="0"/>
              </a:rPr>
              <a:t>Values </a:t>
            </a:r>
            <a:r>
              <a:rPr lang="en-US" altLang="ko-KR" sz="1100" dirty="0">
                <a:latin typeface="Calibri" panose="020F0502020204030204" pitchFamily="34" charset="0"/>
              </a:rPr>
              <a:t>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</a:rPr>
              <a:t>recommend_slide</a:t>
            </a:r>
            <a:r>
              <a:rPr lang="en-US" altLang="ko-KR" sz="1100" dirty="0">
                <a:latin typeface="Calibri" panose="020F0502020204030204" pitchFamily="34" charset="0"/>
              </a:rPr>
              <a:t> (RS)&gt; and &lt;</a:t>
            </a:r>
            <a:r>
              <a:rPr lang="en-US" altLang="ko-KR" sz="1100" dirty="0" err="1">
                <a:latin typeface="Calibri" panose="020F0502020204030204" pitchFamily="34" charset="0"/>
              </a:rPr>
              <a:t>ai_predictions</a:t>
            </a:r>
            <a:r>
              <a:rPr lang="en-US" altLang="ko-KR" sz="1100" dirty="0">
                <a:latin typeface="Calibri" panose="020F0502020204030204" pitchFamily="34" charset="0"/>
              </a:rPr>
              <a:t> (AP)&gt;</a:t>
            </a:r>
            <a:endParaRPr lang="ko-KR" altLang="en-US" sz="1100" dirty="0"/>
          </a:p>
        </p:txBody>
      </p:sp>
      <p:sp>
        <p:nvSpPr>
          <p:cNvPr id="8" name="직사각형 7"/>
          <p:cNvSpPr/>
          <p:nvPr/>
        </p:nvSpPr>
        <p:spPr>
          <a:xfrm>
            <a:off x="172321" y="662725"/>
            <a:ext cx="2710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 smtClean="0">
                <a:latin typeface="Calibri" panose="020F0502020204030204" pitchFamily="34" charset="0"/>
              </a:rPr>
              <a:t>recommend_patch</a:t>
            </a:r>
            <a:r>
              <a:rPr lang="en-US" altLang="ko-KR" b="1" dirty="0" smtClean="0">
                <a:latin typeface="Calibri" panose="020F0502020204030204" pitchFamily="34" charset="0"/>
              </a:rPr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844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ko-KR" altLang="en-US" sz="2000" noProof="0" dirty="0" smtClean="0">
                <a:sym typeface="Calibri"/>
              </a:rPr>
              <a:t>추천 모듈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7085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51519"/>
            <a:ext cx="85018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&gt;&gt; vast/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patch_recommendation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pic>
        <p:nvPicPr>
          <p:cNvPr id="17" name="그림 16"/>
          <p:cNvPicPr/>
          <p:nvPr/>
        </p:nvPicPr>
        <p:blipFill>
          <a:blip r:embed="rId3"/>
          <a:stretch>
            <a:fillRect/>
          </a:stretch>
        </p:blipFill>
        <p:spPr>
          <a:xfrm>
            <a:off x="608041" y="1244289"/>
            <a:ext cx="4878359" cy="1086921"/>
          </a:xfrm>
          <a:prstGeom prst="rect">
            <a:avLst/>
          </a:prstGeom>
        </p:spPr>
      </p:pic>
      <p:pic>
        <p:nvPicPr>
          <p:cNvPr id="18" name="그림 17"/>
          <p:cNvPicPr/>
          <p:nvPr/>
        </p:nvPicPr>
        <p:blipFill>
          <a:blip r:embed="rId4"/>
          <a:stretch>
            <a:fillRect/>
          </a:stretch>
        </p:blipFill>
        <p:spPr>
          <a:xfrm>
            <a:off x="486699" y="2972974"/>
            <a:ext cx="5943600" cy="366395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246206" y="2463675"/>
            <a:ext cx="8501868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terminal &gt; go to file location &gt; “python3 main.py”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46206" y="3582140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5"/>
          <a:stretch>
            <a:fillRect/>
          </a:stretch>
        </p:blipFill>
        <p:spPr>
          <a:xfrm>
            <a:off x="372641" y="4733046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295486" y="5672747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08693" y="6300796"/>
            <a:ext cx="6099612" cy="547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테스트 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911566" y="4492531"/>
            <a:ext cx="1072730" cy="2405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900" dirty="0" smtClean="0">
                <a:latin typeface="Calibri" panose="020F0502020204030204" pitchFamily="34" charset="0"/>
                <a:cs typeface="Cordia New"/>
              </a:rPr>
              <a:t>*threshold</a:t>
            </a:r>
            <a:r>
              <a:rPr lang="en-US" altLang="ko-KR" sz="900" dirty="0">
                <a:latin typeface="Calibri" panose="020F0502020204030204" pitchFamily="34" charset="0"/>
                <a:cs typeface="Cordia New"/>
              </a:rPr>
              <a:t>== </a:t>
            </a:r>
            <a:r>
              <a:rPr lang="en-US" altLang="ko-KR" sz="900" dirty="0" smtClean="0">
                <a:latin typeface="Calibri" panose="020F0502020204030204" pitchFamily="34" charset="0"/>
                <a:cs typeface="Cordia New"/>
              </a:rPr>
              <a:t>0.85</a:t>
            </a:r>
            <a:endParaRPr lang="en-US" altLang="ko-KR" sz="900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500376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1820" y="422647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372641" y="908278"/>
            <a:ext cx="8331440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Result: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400" dirty="0" smtClean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패치 정보가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[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recommed_patch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] 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테이블에 복사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추천된 패치가 </a:t>
            </a:r>
            <a:r>
              <a:rPr lang="en-US" altLang="ko-KR" sz="1400" dirty="0" err="1" smtClean="0">
                <a:latin typeface="Calibri" panose="020F0502020204030204" pitchFamily="34" charset="0"/>
                <a:cs typeface="Cordia New"/>
              </a:rPr>
              <a:t>oracle_selection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의 코드를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로 변경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(</a:t>
            </a:r>
            <a:r>
              <a:rPr lang="ko-KR" altLang="en-US" sz="1400" dirty="0" smtClean="0">
                <a:latin typeface="Calibri" panose="020F0502020204030204" pitchFamily="34" charset="0"/>
                <a:cs typeface="Cordia New"/>
              </a:rPr>
              <a:t>추천 되지 않은 경우 </a:t>
            </a:r>
            <a:r>
              <a:rPr lang="en-US" altLang="ko-KR" sz="1400" dirty="0" smtClean="0">
                <a:latin typeface="Calibri" panose="020F0502020204030204" pitchFamily="34" charset="0"/>
                <a:cs typeface="Cordia New"/>
              </a:rPr>
              <a:t>0) </a:t>
            </a:r>
          </a:p>
        </p:txBody>
      </p:sp>
      <p:pic>
        <p:nvPicPr>
          <p:cNvPr id="21" name="그림 20"/>
          <p:cNvPicPr/>
          <p:nvPr/>
        </p:nvPicPr>
        <p:blipFill>
          <a:blip r:embed="rId3"/>
          <a:stretch>
            <a:fillRect/>
          </a:stretch>
        </p:blipFill>
        <p:spPr>
          <a:xfrm>
            <a:off x="499076" y="2059184"/>
            <a:ext cx="7455962" cy="1533411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21921" y="2998885"/>
            <a:ext cx="7533117" cy="34235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3198" y="6110120"/>
            <a:ext cx="6099612" cy="557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코드는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메뉴얼하게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세팅된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슬라이드로 테스트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*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현재 </a:t>
            </a:r>
            <a:r>
              <a:rPr lang="ko-KR" altLang="en-US" sz="1100" dirty="0" err="1" smtClean="0">
                <a:latin typeface="Calibri" panose="020F0502020204030204" pitchFamily="34" charset="0"/>
                <a:cs typeface="Cordia New"/>
              </a:rPr>
              <a:t>씨젠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 테스트 데이터의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anatomy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정보와의 구분을 위해서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Test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값으로 </a:t>
            </a:r>
            <a:r>
              <a:rPr lang="en-US" altLang="ko-KR" sz="1100" dirty="0" err="1" smtClean="0">
                <a:latin typeface="Calibri" panose="020F0502020204030204" pitchFamily="34" charset="0"/>
                <a:cs typeface="Cordia New"/>
              </a:rPr>
              <a:t>incert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/>
          <a:srcRect l="22638" t="1716"/>
          <a:stretch/>
        </p:blipFill>
        <p:spPr>
          <a:xfrm>
            <a:off x="5087704" y="3878616"/>
            <a:ext cx="3813612" cy="249503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268624" y="4353660"/>
            <a:ext cx="1072578" cy="10894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174376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362872" y="4353660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284906" y="3170064"/>
            <a:ext cx="793058" cy="920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268624" y="5462744"/>
            <a:ext cx="1072578" cy="1089404"/>
          </a:xfrm>
          <a:prstGeom prst="rect">
            <a:avLst/>
          </a:prstGeom>
          <a:noFill/>
          <a:ln w="28575">
            <a:solidFill>
              <a:srgbClr val="4401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392825" y="4110499"/>
            <a:ext cx="3400358" cy="557204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Threshold 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보다 낮은 </a:t>
            </a: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p</a:t>
            </a: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값의 데이터를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추천 패치 주변 패치들 동시 추천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3241570" y="4106037"/>
            <a:ext cx="3092056" cy="247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7802736" y="6373650"/>
            <a:ext cx="1393101" cy="27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100" dirty="0" smtClean="0">
                <a:latin typeface="Calibri" panose="020F0502020204030204" pitchFamily="34" charset="0"/>
                <a:cs typeface="Cordia New"/>
              </a:rPr>
              <a:t>예시 이미지</a:t>
            </a:r>
            <a:endParaRPr lang="en-US" altLang="ko-KR" sz="1100" dirty="0" smtClean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911333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76509</TotalTime>
  <Words>1350</Words>
  <Application>Microsoft Office PowerPoint</Application>
  <PresentationFormat>화면 슬라이드 쇼(4:3)</PresentationFormat>
  <Paragraphs>338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Cordia New</vt:lpstr>
      <vt:lpstr>NotoSansKR</vt:lpstr>
      <vt:lpstr>맑은 고딕</vt:lpstr>
      <vt:lpstr>Arial</vt:lpstr>
      <vt:lpstr>Calibri</vt:lpstr>
      <vt:lpstr>Calibri Light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1171</cp:revision>
  <dcterms:created xsi:type="dcterms:W3CDTF">2021-03-24T07:36:17Z</dcterms:created>
  <dcterms:modified xsi:type="dcterms:W3CDTF">2022-12-02T02:26:18Z</dcterms:modified>
</cp:coreProperties>
</file>